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3" r:id="rId4"/>
    <p:sldId id="266" r:id="rId5"/>
    <p:sldId id="259" r:id="rId6"/>
    <p:sldId id="258" r:id="rId7"/>
    <p:sldId id="260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5" autoAdjust="0"/>
    <p:restoredTop sz="94652" autoAdjust="0"/>
  </p:normalViewPr>
  <p:slideViewPr>
    <p:cSldViewPr>
      <p:cViewPr varScale="1">
        <p:scale>
          <a:sx n="87" d="100"/>
          <a:sy n="87" d="100"/>
        </p:scale>
        <p:origin x="-7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59DA1C3-6E5D-413E-A05F-05CD61D30A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88C18D69-F1E6-4BD3-8B9C-ABBBD66A29B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8C6514-979C-42A1-995A-E3A1D46FA2F7}" type="slidenum">
              <a:rPr lang="en-US"/>
              <a:pPr/>
              <a:t>8</a:t>
            </a:fld>
            <a:endParaRPr 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222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222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2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23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23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223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223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B4FB43F-2AAC-40BC-B38B-37F1C115BE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D33816-6B08-4DB0-9041-AFF77A4B39C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961D5E-3A0F-4D5D-A456-0E1C70F348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7C996B-3622-4635-A579-C7A1B31F66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B1D39E-155E-47B9-8A25-AE442B2C00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3F6C38-AEB2-4EA8-B735-4AC3FB51B47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963C2-1ADE-4A66-A607-A5C777EA115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35C266-7CB4-449D-93C3-0B281612E4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7CF04A-C339-4CC7-AC3C-64D0353CEC2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24FE72-A2A7-4390-B9A0-D690DD209B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204810-227A-4593-BF91-7E495BE8AA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2B85071-96CE-4161-B8D0-66780EAF064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0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1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51216" name="Picture 16" descr="ts-logo-izbor"/>
          <p:cNvPicPr>
            <a:picLocks noChangeAspect="1" noChangeArrowheads="1"/>
          </p:cNvPicPr>
          <p:nvPr userDrawn="1"/>
        </p:nvPicPr>
        <p:blipFill>
          <a:blip r:embed="rId13">
            <a:lum bright="36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5181600" y="5938838"/>
            <a:ext cx="35052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Monitoring javnih nabavki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25. Mart 2010.</a:t>
            </a:r>
          </a:p>
          <a:p>
            <a:r>
              <a:rPr lang="en-US"/>
              <a:t>Transparentnost Srbija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5257800"/>
            <a:ext cx="800100" cy="77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sr-Latn-CS" sz="4400"/>
          </a:p>
          <a:p>
            <a:pPr>
              <a:buFont typeface="Wingdings" pitchFamily="2" charset="2"/>
              <a:buNone/>
            </a:pPr>
            <a:endParaRPr lang="sr-Latn-CS" sz="4400"/>
          </a:p>
          <a:p>
            <a:pPr>
              <a:buFont typeface="Wingdings" pitchFamily="2" charset="2"/>
              <a:buNone/>
            </a:pPr>
            <a:r>
              <a:rPr lang="sr-Latn-CS" sz="4400"/>
              <a:t>                Hvala na</a:t>
            </a:r>
            <a:r>
              <a:rPr lang="en-US" sz="4400"/>
              <a:t> </a:t>
            </a:r>
            <a:r>
              <a:rPr lang="sr-Latn-CS" sz="4400"/>
              <a:t>pažnji</a:t>
            </a:r>
            <a:endParaRPr lang="en-US"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Uzorak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86 nabavki velike vrednosti</a:t>
            </a:r>
          </a:p>
          <a:p>
            <a:r>
              <a:rPr lang="sr-Latn-CS"/>
              <a:t>42 nabavke male vrednosti</a:t>
            </a:r>
          </a:p>
          <a:p>
            <a:r>
              <a:rPr lang="sr-Latn-CS"/>
              <a:t>38 naručilaca</a:t>
            </a:r>
          </a:p>
          <a:p>
            <a:r>
              <a:rPr lang="sr-Latn-CS"/>
              <a:t>1400 oglasa</a:t>
            </a:r>
          </a:p>
          <a:p>
            <a:r>
              <a:rPr lang="sr-Latn-CS"/>
              <a:t>Septembar 2009-Mart 2010</a:t>
            </a:r>
          </a:p>
          <a:p>
            <a:pPr>
              <a:buFont typeface="Wingdings" pitchFamily="2" charset="2"/>
              <a:buNone/>
            </a:pPr>
            <a:endParaRPr lang="sr-Latn-CS"/>
          </a:p>
          <a:p>
            <a:pPr>
              <a:buFont typeface="Wingdings" pitchFamily="2" charset="2"/>
              <a:buNone/>
            </a:pPr>
            <a:r>
              <a:rPr lang="sr-Latn-CS"/>
              <a:t> 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Struktura nabavki velike vrednosti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Pregovarački postupak 24 (28%)</a:t>
            </a:r>
          </a:p>
          <a:p>
            <a:pPr>
              <a:buFont typeface="Wingdings" pitchFamily="2" charset="2"/>
              <a:buNone/>
            </a:pPr>
            <a:r>
              <a:rPr lang="sr-Latn-CS"/>
              <a:t>             -19 (22%) bez objavljivanja javnog poziva</a:t>
            </a:r>
          </a:p>
          <a:p>
            <a:pPr>
              <a:buFont typeface="Wingdings" pitchFamily="2" charset="2"/>
              <a:buNone/>
            </a:pPr>
            <a:r>
              <a:rPr lang="sr-Latn-CS"/>
              <a:t>             -5 (6%) sa objavljivanjem javnog poziva</a:t>
            </a:r>
          </a:p>
          <a:p>
            <a:pPr>
              <a:buFont typeface="Wingdings" pitchFamily="2" charset="2"/>
              <a:buNone/>
            </a:pPr>
            <a:endParaRPr lang="sr-Latn-CS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sr-Latn-CS"/>
              <a:t>43 (50%) otvoreni postupak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sr-Latn-CS"/>
              <a:t>19 (22%)restriktivni postupak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Planiranje</a:t>
            </a: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Naručioci su pripremali planove nabavki –izuzev u dva slučaja</a:t>
            </a:r>
          </a:p>
          <a:p>
            <a:r>
              <a:rPr lang="sr-Latn-CS"/>
              <a:t>Planovi nabavki sadrže sve potrebne informacije, prema modelu Uprave za javne nabavke</a:t>
            </a:r>
          </a:p>
          <a:p>
            <a:r>
              <a:rPr lang="sr-Latn-CS"/>
              <a:t>Evidentno je da pojedine nabavke nisu neophodne imajući u vidu delatnost naručioca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4000"/>
              <a:t>Monitoring javnih nabavki-oglašavanje</a:t>
            </a:r>
            <a:endParaRPr lang="en-US" sz="400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r-Latn-CS"/>
              <a:t>Praćenje objavljivanja : javnih poziva, obaveštenja o izboru najpovoljnije ponude, obaveštenja o zaključenim ugovorima.</a:t>
            </a:r>
          </a:p>
          <a:p>
            <a:pPr>
              <a:lnSpc>
                <a:spcPct val="90000"/>
              </a:lnSpc>
            </a:pPr>
            <a:r>
              <a:rPr lang="en-GB"/>
              <a:t>Elementi kriterijuma nedostaju u </a:t>
            </a:r>
            <a:r>
              <a:rPr lang="sr-Latn-CS"/>
              <a:t>21</a:t>
            </a:r>
            <a:r>
              <a:rPr lang="en-GB"/>
              <a:t>%</a:t>
            </a:r>
          </a:p>
          <a:p>
            <a:pPr>
              <a:lnSpc>
                <a:spcPct val="90000"/>
              </a:lnSpc>
            </a:pPr>
            <a:r>
              <a:rPr lang="en-GB"/>
              <a:t>Rok za podnosenje ponude u  7%</a:t>
            </a:r>
          </a:p>
          <a:p>
            <a:pPr>
              <a:lnSpc>
                <a:spcPct val="90000"/>
              </a:lnSpc>
            </a:pPr>
            <a:r>
              <a:rPr lang="en-GB"/>
              <a:t>Rok za otvaranje ponuda  </a:t>
            </a:r>
            <a:r>
              <a:rPr lang="sr-Latn-CS"/>
              <a:t>7</a:t>
            </a:r>
            <a:r>
              <a:rPr lang="en-GB"/>
              <a:t>%</a:t>
            </a:r>
          </a:p>
          <a:p>
            <a:pPr>
              <a:lnSpc>
                <a:spcPct val="90000"/>
              </a:lnSpc>
            </a:pPr>
            <a:r>
              <a:rPr lang="en-GB"/>
              <a:t>Ukupno neispravno </a:t>
            </a:r>
            <a:r>
              <a:rPr lang="sr-Latn-CS"/>
              <a:t>28</a:t>
            </a:r>
            <a:r>
              <a:rPr lang="en-GB"/>
              <a:t>% oglasa (nije zbir gornjih procenata jer su neki oglasi neispravni po vise osnova)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4000"/>
              <a:t>Monitoring javnih nabavki </a:t>
            </a:r>
            <a:br>
              <a:rPr lang="sr-Latn-CS" sz="4000"/>
            </a:br>
            <a:r>
              <a:rPr lang="sr-Latn-CS" sz="4000"/>
              <a:t>Pozitivni pomaci</a:t>
            </a:r>
            <a:r>
              <a:rPr lang="en-US" sz="4000"/>
              <a:t> u ogla</a:t>
            </a:r>
            <a:r>
              <a:rPr lang="sr-Latn-CS" sz="4000"/>
              <a:t>š</a:t>
            </a:r>
            <a:r>
              <a:rPr lang="en-US" sz="4000"/>
              <a:t>avanju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sr-Latn-CS"/>
          </a:p>
          <a:p>
            <a:r>
              <a:rPr lang="sr-Latn-CS"/>
              <a:t>Značajan broj oglasa vezanih za nabavke male vrednosti</a:t>
            </a:r>
            <a:r>
              <a:rPr lang="en-US"/>
              <a:t> </a:t>
            </a:r>
            <a:r>
              <a:rPr lang="sr-Latn-CS"/>
              <a:t>je oglašen na portalu</a:t>
            </a:r>
          </a:p>
          <a:p>
            <a:r>
              <a:rPr lang="sr-Latn-CS"/>
              <a:t>Naručoci u znatnom broju oglašavaju nabavke na svojim internet prezentacijama  (23%)</a:t>
            </a:r>
          </a:p>
          <a:p>
            <a:r>
              <a:rPr lang="sr-Latn-CS"/>
              <a:t>Rokovi navedeni u javnom pozivu odgovaraju rokovima navedenim u Zakonu.(rok za prispeće ponuda i rok za otvaranje ponuda) 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4000"/>
              <a:t>Monitoring javnih nabavki-konkursna dokumentacija</a:t>
            </a:r>
            <a:endParaRPr lang="en-US" sz="400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2800"/>
              <a:t>Dokumentacije sadrže potrebne dokumente u skladu sa zakonom i podzakonskim aktima</a:t>
            </a:r>
          </a:p>
          <a:p>
            <a:pPr>
              <a:lnSpc>
                <a:spcPct val="80000"/>
              </a:lnSpc>
            </a:pPr>
            <a:r>
              <a:rPr lang="sr-Latn-CS" sz="2800"/>
              <a:t>Cena konkursne dokumentacije se odredjuje proizvoljno </a:t>
            </a:r>
          </a:p>
          <a:p>
            <a:pPr>
              <a:lnSpc>
                <a:spcPct val="80000"/>
              </a:lnSpc>
            </a:pPr>
            <a:r>
              <a:rPr lang="sr-Latn-CS" sz="2800"/>
              <a:t>Kod  brojnih  nabavki uslove je teško zadovoljiti (raspolaganje tehničkim, kadrovskim ili poslovnim kapacitetom nesrazmernim veličini nabavke)</a:t>
            </a:r>
          </a:p>
          <a:p>
            <a:pPr>
              <a:lnSpc>
                <a:spcPct val="80000"/>
              </a:lnSpc>
            </a:pPr>
            <a:r>
              <a:rPr lang="sr-Latn-CS" sz="2800"/>
              <a:t>Elementi kriterijuma i raspodela pondera nije uvek u skladu sa predmetom nabavke </a:t>
            </a:r>
          </a:p>
          <a:p>
            <a:pPr>
              <a:lnSpc>
                <a:spcPct val="80000"/>
              </a:lnSpc>
            </a:pPr>
            <a:r>
              <a:rPr lang="sr-Latn-CS" sz="2800"/>
              <a:t>Poseban problem: dodela velikog broja pondera za odloženo plaćanje</a:t>
            </a:r>
            <a:endParaRPr 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Monitoring javnih nabavki</a:t>
            </a: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Dodela ugovora prema predlogu komisije, bez izuzetka</a:t>
            </a:r>
          </a:p>
          <a:p>
            <a:r>
              <a:rPr lang="sr-Latn-CS"/>
              <a:t>Mali broj zahteva za zaštitu-4</a:t>
            </a:r>
          </a:p>
          <a:p>
            <a:r>
              <a:rPr lang="sr-Latn-CS"/>
              <a:t>Mali broj naplata sredstava obezbedjenja-2</a:t>
            </a:r>
          </a:p>
          <a:p>
            <a:pPr>
              <a:buFont typeface="Wingdings" pitchFamily="2" charset="2"/>
              <a:buNone/>
            </a:pPr>
            <a:endParaRPr lang="sr-Latn-CS"/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4000"/>
              <a:t>Monitoring javnih nabavki</a:t>
            </a:r>
            <a:br>
              <a:rPr lang="sr-Latn-CS" sz="4000"/>
            </a:br>
            <a:r>
              <a:rPr lang="sr-Latn-CS" sz="4000"/>
              <a:t>Zaključci</a:t>
            </a:r>
            <a:endParaRPr lang="en-US" sz="40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/>
              <a:t>Potreba za unapredjenjem teksta podzakonskih akata</a:t>
            </a:r>
          </a:p>
          <a:p>
            <a:r>
              <a:rPr lang="sr-Latn-CS"/>
              <a:t>Znatno povećana transparentnost, prvenstveno zahvaljujući portalu javnih nabavki</a:t>
            </a:r>
          </a:p>
          <a:p>
            <a:r>
              <a:rPr lang="sr-Latn-CS"/>
              <a:t>Potreba za profesionalizacijom</a:t>
            </a:r>
          </a:p>
          <a:p>
            <a:r>
              <a:rPr lang="sr-Latn-CS"/>
              <a:t>Potreba za uvodjenjem elektronskih nabavki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208</TotalTime>
  <Words>326</Words>
  <Application>Microsoft Office PowerPoint</Application>
  <PresentationFormat>On-screen Show (4:3)</PresentationFormat>
  <Paragraphs>52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Garamond</vt:lpstr>
      <vt:lpstr>Times New Roman</vt:lpstr>
      <vt:lpstr>Wingdings</vt:lpstr>
      <vt:lpstr>Stream</vt:lpstr>
      <vt:lpstr>Monitoring javnih nabavki</vt:lpstr>
      <vt:lpstr>Uzorak</vt:lpstr>
      <vt:lpstr>Struktura nabavki velike vrednosti</vt:lpstr>
      <vt:lpstr>Planiranje</vt:lpstr>
      <vt:lpstr>Monitoring javnih nabavki-oglašavanje</vt:lpstr>
      <vt:lpstr>Monitoring javnih nabavki  Pozitivni pomaci u oglašavanju</vt:lpstr>
      <vt:lpstr>Monitoring javnih nabavki-konkursna dokumentacija</vt:lpstr>
      <vt:lpstr>Monitoring javnih nabavki</vt:lpstr>
      <vt:lpstr>Monitoring javnih nabavki Zaključci</vt:lpstr>
      <vt:lpstr>Slide 10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portala javnih nabavki</dc:title>
  <dc:creator>x4</dc:creator>
  <cp:lastModifiedBy>x4</cp:lastModifiedBy>
  <cp:revision>19</cp:revision>
  <dcterms:created xsi:type="dcterms:W3CDTF">2009-10-13T09:14:52Z</dcterms:created>
  <dcterms:modified xsi:type="dcterms:W3CDTF">2012-02-02T14:56:52Z</dcterms:modified>
</cp:coreProperties>
</file>